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3"/>
  </p:notesMasterIdLst>
  <p:sldIdLst>
    <p:sldId id="256" r:id="rId2"/>
    <p:sldId id="257" r:id="rId3"/>
    <p:sldId id="266" r:id="rId4"/>
    <p:sldId id="258" r:id="rId5"/>
    <p:sldId id="259" r:id="rId6"/>
    <p:sldId id="260" r:id="rId7"/>
    <p:sldId id="261" r:id="rId8"/>
    <p:sldId id="264" r:id="rId9"/>
    <p:sldId id="262" r:id="rId10"/>
    <p:sldId id="263"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93E408-DC56-4353-85F1-B0E593BFA18C}" type="doc">
      <dgm:prSet loTypeId="urn:microsoft.com/office/officeart/2005/8/layout/bProcess4" loCatId="process" qsTypeId="urn:microsoft.com/office/officeart/2005/8/quickstyle/simple2" qsCatId="simple" csTypeId="urn:microsoft.com/office/officeart/2005/8/colors/colorful2" csCatId="colorful"/>
      <dgm:spPr/>
      <dgm:t>
        <a:bodyPr/>
        <a:lstStyle/>
        <a:p>
          <a:endParaRPr lang="en-US"/>
        </a:p>
      </dgm:t>
    </dgm:pt>
    <dgm:pt modelId="{DAEAB30A-5C8C-450F-9B49-C21EB5A546B0}">
      <dgm:prSet/>
      <dgm:spPr/>
      <dgm:t>
        <a:bodyPr/>
        <a:lstStyle/>
        <a:p>
          <a:r>
            <a:rPr lang="en-US" b="1"/>
            <a:t>Snow</a:t>
          </a:r>
          <a:r>
            <a:rPr lang="en-US"/>
            <a:t> As expected from EDA, compared to no snow conditions, odds of over 8min response time is increased 24% by 0~50mm snow and 47% by over 50mm snow.</a:t>
          </a:r>
        </a:p>
      </dgm:t>
    </dgm:pt>
    <dgm:pt modelId="{66D63D44-30E7-49D4-8E46-D40081B62FBA}" type="parTrans" cxnId="{3671ACE0-8186-4D90-9062-9D0AC1A85BE2}">
      <dgm:prSet/>
      <dgm:spPr/>
      <dgm:t>
        <a:bodyPr/>
        <a:lstStyle/>
        <a:p>
          <a:endParaRPr lang="en-US"/>
        </a:p>
      </dgm:t>
    </dgm:pt>
    <dgm:pt modelId="{400F00B6-D119-4831-A4ED-770F8A285C0A}" type="sibTrans" cxnId="{3671ACE0-8186-4D90-9062-9D0AC1A85BE2}">
      <dgm:prSet/>
      <dgm:spPr/>
      <dgm:t>
        <a:bodyPr/>
        <a:lstStyle/>
        <a:p>
          <a:endParaRPr lang="en-US"/>
        </a:p>
      </dgm:t>
    </dgm:pt>
    <dgm:pt modelId="{3B7D04AE-A0AB-455D-93C7-6786E31D9E1F}">
      <dgm:prSet/>
      <dgm:spPr/>
      <dgm:t>
        <a:bodyPr/>
        <a:lstStyle/>
        <a:p>
          <a:r>
            <a:rPr lang="en-US" b="1"/>
            <a:t>Season</a:t>
          </a:r>
          <a:r>
            <a:rPr lang="en-US"/>
            <a:t> Compared to Spring, Summer does not affect odds of over 8min response time but odds is increased in Fall by 6% and in Winter by 7%.</a:t>
          </a:r>
        </a:p>
      </dgm:t>
    </dgm:pt>
    <dgm:pt modelId="{C72A6FC8-30C2-438F-94E1-E702447A515A}" type="parTrans" cxnId="{816AAEAB-DABC-4C59-9C8E-84C624A124A4}">
      <dgm:prSet/>
      <dgm:spPr/>
      <dgm:t>
        <a:bodyPr/>
        <a:lstStyle/>
        <a:p>
          <a:endParaRPr lang="en-US"/>
        </a:p>
      </dgm:t>
    </dgm:pt>
    <dgm:pt modelId="{C412D028-E800-47BA-ABF3-8886A9B47548}" type="sibTrans" cxnId="{816AAEAB-DABC-4C59-9C8E-84C624A124A4}">
      <dgm:prSet/>
      <dgm:spPr/>
      <dgm:t>
        <a:bodyPr/>
        <a:lstStyle/>
        <a:p>
          <a:endParaRPr lang="en-US"/>
        </a:p>
      </dgm:t>
    </dgm:pt>
    <dgm:pt modelId="{0FAA7B4F-A979-41E5-B638-042B15885B18}">
      <dgm:prSet/>
      <dgm:spPr/>
      <dgm:t>
        <a:bodyPr/>
        <a:lstStyle/>
        <a:p>
          <a:r>
            <a:rPr lang="en-US" b="1"/>
            <a:t>Rain</a:t>
          </a:r>
          <a:r>
            <a:rPr lang="en-US"/>
            <a:t> Statistically significant result was not obtained from rain variable and it matches the result of EDA.</a:t>
          </a:r>
        </a:p>
      </dgm:t>
    </dgm:pt>
    <dgm:pt modelId="{494EC3EA-5CCF-4B84-8BE2-0847F4B68D14}" type="parTrans" cxnId="{3CBE1E36-A1D5-49EF-B868-6C46CFA8FABE}">
      <dgm:prSet/>
      <dgm:spPr/>
      <dgm:t>
        <a:bodyPr/>
        <a:lstStyle/>
        <a:p>
          <a:endParaRPr lang="en-US"/>
        </a:p>
      </dgm:t>
    </dgm:pt>
    <dgm:pt modelId="{51C0E9FB-22C0-4A68-9A1A-9A8523C72872}" type="sibTrans" cxnId="{3CBE1E36-A1D5-49EF-B868-6C46CFA8FABE}">
      <dgm:prSet/>
      <dgm:spPr/>
      <dgm:t>
        <a:bodyPr/>
        <a:lstStyle/>
        <a:p>
          <a:endParaRPr lang="en-US"/>
        </a:p>
      </dgm:t>
    </dgm:pt>
    <dgm:pt modelId="{D0DA9F38-51BA-4B6D-83BB-64084D9D1917}">
      <dgm:prSet/>
      <dgm:spPr/>
      <dgm:t>
        <a:bodyPr/>
        <a:lstStyle/>
        <a:p>
          <a:r>
            <a:rPr lang="en-US" b="1"/>
            <a:t>Hour of the day</a:t>
          </a:r>
          <a:r>
            <a:rPr lang="en-US"/>
            <a:t> In reference to night, odds of over 8min response time is increased at dawn by 26%, in the morning by 37% and in the afternoon by 35%.</a:t>
          </a:r>
        </a:p>
      </dgm:t>
    </dgm:pt>
    <dgm:pt modelId="{76524B48-F40B-4AE3-9B90-A9EF97B101CF}" type="parTrans" cxnId="{9F0EB42F-3BDB-477B-B7E9-8267E96DCF7D}">
      <dgm:prSet/>
      <dgm:spPr/>
      <dgm:t>
        <a:bodyPr/>
        <a:lstStyle/>
        <a:p>
          <a:endParaRPr lang="en-US"/>
        </a:p>
      </dgm:t>
    </dgm:pt>
    <dgm:pt modelId="{539ED463-F22C-48A3-BAC9-21BC9320A245}" type="sibTrans" cxnId="{9F0EB42F-3BDB-477B-B7E9-8267E96DCF7D}">
      <dgm:prSet/>
      <dgm:spPr/>
      <dgm:t>
        <a:bodyPr/>
        <a:lstStyle/>
        <a:p>
          <a:endParaRPr lang="en-US"/>
        </a:p>
      </dgm:t>
    </dgm:pt>
    <dgm:pt modelId="{7D25F4A3-F616-4D6D-B129-0E7DA227E28D}" type="pres">
      <dgm:prSet presAssocID="{AD93E408-DC56-4353-85F1-B0E593BFA18C}" presName="Name0" presStyleCnt="0">
        <dgm:presLayoutVars>
          <dgm:dir/>
          <dgm:resizeHandles/>
        </dgm:presLayoutVars>
      </dgm:prSet>
      <dgm:spPr/>
    </dgm:pt>
    <dgm:pt modelId="{7BD08586-8E50-447A-B2F4-A6D2C239CEA7}" type="pres">
      <dgm:prSet presAssocID="{DAEAB30A-5C8C-450F-9B49-C21EB5A546B0}" presName="compNode" presStyleCnt="0"/>
      <dgm:spPr/>
    </dgm:pt>
    <dgm:pt modelId="{257D95D4-CDD9-4922-8319-F0DFB9E10935}" type="pres">
      <dgm:prSet presAssocID="{DAEAB30A-5C8C-450F-9B49-C21EB5A546B0}" presName="dummyConnPt" presStyleCnt="0"/>
      <dgm:spPr/>
    </dgm:pt>
    <dgm:pt modelId="{1FD402EC-9024-4320-92A8-7F55C4AE6421}" type="pres">
      <dgm:prSet presAssocID="{DAEAB30A-5C8C-450F-9B49-C21EB5A546B0}" presName="node" presStyleLbl="node1" presStyleIdx="0" presStyleCnt="4">
        <dgm:presLayoutVars>
          <dgm:bulletEnabled val="1"/>
        </dgm:presLayoutVars>
      </dgm:prSet>
      <dgm:spPr/>
    </dgm:pt>
    <dgm:pt modelId="{EFEFB002-BCEB-4FB1-ABEE-1D37B2EBD162}" type="pres">
      <dgm:prSet presAssocID="{400F00B6-D119-4831-A4ED-770F8A285C0A}" presName="sibTrans" presStyleLbl="bgSibTrans2D1" presStyleIdx="0" presStyleCnt="3"/>
      <dgm:spPr/>
    </dgm:pt>
    <dgm:pt modelId="{7042B4E3-81A3-4295-AF18-6264D7F263C7}" type="pres">
      <dgm:prSet presAssocID="{3B7D04AE-A0AB-455D-93C7-6786E31D9E1F}" presName="compNode" presStyleCnt="0"/>
      <dgm:spPr/>
    </dgm:pt>
    <dgm:pt modelId="{69CE3AD5-7059-458C-8F6E-F7183FA25971}" type="pres">
      <dgm:prSet presAssocID="{3B7D04AE-A0AB-455D-93C7-6786E31D9E1F}" presName="dummyConnPt" presStyleCnt="0"/>
      <dgm:spPr/>
    </dgm:pt>
    <dgm:pt modelId="{0A27FBAB-B11B-4477-9953-EEB88BFD8B28}" type="pres">
      <dgm:prSet presAssocID="{3B7D04AE-A0AB-455D-93C7-6786E31D9E1F}" presName="node" presStyleLbl="node1" presStyleIdx="1" presStyleCnt="4">
        <dgm:presLayoutVars>
          <dgm:bulletEnabled val="1"/>
        </dgm:presLayoutVars>
      </dgm:prSet>
      <dgm:spPr/>
    </dgm:pt>
    <dgm:pt modelId="{5ED18587-4C3E-49AF-A991-557950F26A3C}" type="pres">
      <dgm:prSet presAssocID="{C412D028-E800-47BA-ABF3-8886A9B47548}" presName="sibTrans" presStyleLbl="bgSibTrans2D1" presStyleIdx="1" presStyleCnt="3"/>
      <dgm:spPr/>
    </dgm:pt>
    <dgm:pt modelId="{84F5E86A-3FD8-4481-8677-1EAC714A0EF7}" type="pres">
      <dgm:prSet presAssocID="{0FAA7B4F-A979-41E5-B638-042B15885B18}" presName="compNode" presStyleCnt="0"/>
      <dgm:spPr/>
    </dgm:pt>
    <dgm:pt modelId="{0C850808-2159-43AC-8747-1AB2C7009D00}" type="pres">
      <dgm:prSet presAssocID="{0FAA7B4F-A979-41E5-B638-042B15885B18}" presName="dummyConnPt" presStyleCnt="0"/>
      <dgm:spPr/>
    </dgm:pt>
    <dgm:pt modelId="{F63C4D6F-1066-490B-B55B-94FC2F79CAF9}" type="pres">
      <dgm:prSet presAssocID="{0FAA7B4F-A979-41E5-B638-042B15885B18}" presName="node" presStyleLbl="node1" presStyleIdx="2" presStyleCnt="4">
        <dgm:presLayoutVars>
          <dgm:bulletEnabled val="1"/>
        </dgm:presLayoutVars>
      </dgm:prSet>
      <dgm:spPr/>
    </dgm:pt>
    <dgm:pt modelId="{E1FC16C2-367A-40BB-AB49-64BD226C14A7}" type="pres">
      <dgm:prSet presAssocID="{51C0E9FB-22C0-4A68-9A1A-9A8523C72872}" presName="sibTrans" presStyleLbl="bgSibTrans2D1" presStyleIdx="2" presStyleCnt="3"/>
      <dgm:spPr/>
    </dgm:pt>
    <dgm:pt modelId="{BBA36430-6691-49C8-9A39-134D8986FA7F}" type="pres">
      <dgm:prSet presAssocID="{D0DA9F38-51BA-4B6D-83BB-64084D9D1917}" presName="compNode" presStyleCnt="0"/>
      <dgm:spPr/>
    </dgm:pt>
    <dgm:pt modelId="{A19D1297-AB73-4098-8375-3E55047DB16E}" type="pres">
      <dgm:prSet presAssocID="{D0DA9F38-51BA-4B6D-83BB-64084D9D1917}" presName="dummyConnPt" presStyleCnt="0"/>
      <dgm:spPr/>
    </dgm:pt>
    <dgm:pt modelId="{6B6CF0F2-B7AE-4618-ADA7-B5D17BC8C8C7}" type="pres">
      <dgm:prSet presAssocID="{D0DA9F38-51BA-4B6D-83BB-64084D9D1917}" presName="node" presStyleLbl="node1" presStyleIdx="3" presStyleCnt="4">
        <dgm:presLayoutVars>
          <dgm:bulletEnabled val="1"/>
        </dgm:presLayoutVars>
      </dgm:prSet>
      <dgm:spPr/>
    </dgm:pt>
  </dgm:ptLst>
  <dgm:cxnLst>
    <dgm:cxn modelId="{32E53B14-1A8D-4C07-9459-0763B3FC4107}" type="presOf" srcId="{51C0E9FB-22C0-4A68-9A1A-9A8523C72872}" destId="{E1FC16C2-367A-40BB-AB49-64BD226C14A7}" srcOrd="0" destOrd="0" presId="urn:microsoft.com/office/officeart/2005/8/layout/bProcess4"/>
    <dgm:cxn modelId="{6473F619-52EC-43E8-BFD0-80525BD4EC61}" type="presOf" srcId="{AD93E408-DC56-4353-85F1-B0E593BFA18C}" destId="{7D25F4A3-F616-4D6D-B129-0E7DA227E28D}" srcOrd="0" destOrd="0" presId="urn:microsoft.com/office/officeart/2005/8/layout/bProcess4"/>
    <dgm:cxn modelId="{3DF66E23-9F74-41D9-A457-E23BE10F187C}" type="presOf" srcId="{0FAA7B4F-A979-41E5-B638-042B15885B18}" destId="{F63C4D6F-1066-490B-B55B-94FC2F79CAF9}" srcOrd="0" destOrd="0" presId="urn:microsoft.com/office/officeart/2005/8/layout/bProcess4"/>
    <dgm:cxn modelId="{9F0EB42F-3BDB-477B-B7E9-8267E96DCF7D}" srcId="{AD93E408-DC56-4353-85F1-B0E593BFA18C}" destId="{D0DA9F38-51BA-4B6D-83BB-64084D9D1917}" srcOrd="3" destOrd="0" parTransId="{76524B48-F40B-4AE3-9B90-A9EF97B101CF}" sibTransId="{539ED463-F22C-48A3-BAC9-21BC9320A245}"/>
    <dgm:cxn modelId="{3CBE1E36-A1D5-49EF-B868-6C46CFA8FABE}" srcId="{AD93E408-DC56-4353-85F1-B0E593BFA18C}" destId="{0FAA7B4F-A979-41E5-B638-042B15885B18}" srcOrd="2" destOrd="0" parTransId="{494EC3EA-5CCF-4B84-8BE2-0847F4B68D14}" sibTransId="{51C0E9FB-22C0-4A68-9A1A-9A8523C72872}"/>
    <dgm:cxn modelId="{4E280242-E67B-427C-8733-145EF00DC26C}" type="presOf" srcId="{3B7D04AE-A0AB-455D-93C7-6786E31D9E1F}" destId="{0A27FBAB-B11B-4477-9953-EEB88BFD8B28}" srcOrd="0" destOrd="0" presId="urn:microsoft.com/office/officeart/2005/8/layout/bProcess4"/>
    <dgm:cxn modelId="{38359D48-976A-4B26-BB1C-F31D06D90E0E}" type="presOf" srcId="{D0DA9F38-51BA-4B6D-83BB-64084D9D1917}" destId="{6B6CF0F2-B7AE-4618-ADA7-B5D17BC8C8C7}" srcOrd="0" destOrd="0" presId="urn:microsoft.com/office/officeart/2005/8/layout/bProcess4"/>
    <dgm:cxn modelId="{67A74272-657C-42C6-A787-18E778DD4E8E}" type="presOf" srcId="{400F00B6-D119-4831-A4ED-770F8A285C0A}" destId="{EFEFB002-BCEB-4FB1-ABEE-1D37B2EBD162}" srcOrd="0" destOrd="0" presId="urn:microsoft.com/office/officeart/2005/8/layout/bProcess4"/>
    <dgm:cxn modelId="{16E1D55A-BA2B-4B9E-9EDD-78E83534EBDD}" type="presOf" srcId="{C412D028-E800-47BA-ABF3-8886A9B47548}" destId="{5ED18587-4C3E-49AF-A991-557950F26A3C}" srcOrd="0" destOrd="0" presId="urn:microsoft.com/office/officeart/2005/8/layout/bProcess4"/>
    <dgm:cxn modelId="{D67F599B-5892-46B4-B845-129748375ED7}" type="presOf" srcId="{DAEAB30A-5C8C-450F-9B49-C21EB5A546B0}" destId="{1FD402EC-9024-4320-92A8-7F55C4AE6421}" srcOrd="0" destOrd="0" presId="urn:microsoft.com/office/officeart/2005/8/layout/bProcess4"/>
    <dgm:cxn modelId="{816AAEAB-DABC-4C59-9C8E-84C624A124A4}" srcId="{AD93E408-DC56-4353-85F1-B0E593BFA18C}" destId="{3B7D04AE-A0AB-455D-93C7-6786E31D9E1F}" srcOrd="1" destOrd="0" parTransId="{C72A6FC8-30C2-438F-94E1-E702447A515A}" sibTransId="{C412D028-E800-47BA-ABF3-8886A9B47548}"/>
    <dgm:cxn modelId="{3671ACE0-8186-4D90-9062-9D0AC1A85BE2}" srcId="{AD93E408-DC56-4353-85F1-B0E593BFA18C}" destId="{DAEAB30A-5C8C-450F-9B49-C21EB5A546B0}" srcOrd="0" destOrd="0" parTransId="{66D63D44-30E7-49D4-8E46-D40081B62FBA}" sibTransId="{400F00B6-D119-4831-A4ED-770F8A285C0A}"/>
    <dgm:cxn modelId="{94908143-0749-4B3D-A524-F6D8BB10D723}" type="presParOf" srcId="{7D25F4A3-F616-4D6D-B129-0E7DA227E28D}" destId="{7BD08586-8E50-447A-B2F4-A6D2C239CEA7}" srcOrd="0" destOrd="0" presId="urn:microsoft.com/office/officeart/2005/8/layout/bProcess4"/>
    <dgm:cxn modelId="{B06E4651-35EE-49F9-9470-962DE0CC34AA}" type="presParOf" srcId="{7BD08586-8E50-447A-B2F4-A6D2C239CEA7}" destId="{257D95D4-CDD9-4922-8319-F0DFB9E10935}" srcOrd="0" destOrd="0" presId="urn:microsoft.com/office/officeart/2005/8/layout/bProcess4"/>
    <dgm:cxn modelId="{671E3FB2-84D2-4A47-9288-6D67731842F8}" type="presParOf" srcId="{7BD08586-8E50-447A-B2F4-A6D2C239CEA7}" destId="{1FD402EC-9024-4320-92A8-7F55C4AE6421}" srcOrd="1" destOrd="0" presId="urn:microsoft.com/office/officeart/2005/8/layout/bProcess4"/>
    <dgm:cxn modelId="{30844E59-D7D8-438A-ACAA-891DDD9B2736}" type="presParOf" srcId="{7D25F4A3-F616-4D6D-B129-0E7DA227E28D}" destId="{EFEFB002-BCEB-4FB1-ABEE-1D37B2EBD162}" srcOrd="1" destOrd="0" presId="urn:microsoft.com/office/officeart/2005/8/layout/bProcess4"/>
    <dgm:cxn modelId="{EEF9AD13-9B9E-4AF6-8670-56AABD18867D}" type="presParOf" srcId="{7D25F4A3-F616-4D6D-B129-0E7DA227E28D}" destId="{7042B4E3-81A3-4295-AF18-6264D7F263C7}" srcOrd="2" destOrd="0" presId="urn:microsoft.com/office/officeart/2005/8/layout/bProcess4"/>
    <dgm:cxn modelId="{6D66AEE7-A3A1-4CC4-8374-421714856B19}" type="presParOf" srcId="{7042B4E3-81A3-4295-AF18-6264D7F263C7}" destId="{69CE3AD5-7059-458C-8F6E-F7183FA25971}" srcOrd="0" destOrd="0" presId="urn:microsoft.com/office/officeart/2005/8/layout/bProcess4"/>
    <dgm:cxn modelId="{4EF30C1B-C0FA-47B4-889F-214573217983}" type="presParOf" srcId="{7042B4E3-81A3-4295-AF18-6264D7F263C7}" destId="{0A27FBAB-B11B-4477-9953-EEB88BFD8B28}" srcOrd="1" destOrd="0" presId="urn:microsoft.com/office/officeart/2005/8/layout/bProcess4"/>
    <dgm:cxn modelId="{E17EE174-08F1-4F1D-9BF0-86622689F05E}" type="presParOf" srcId="{7D25F4A3-F616-4D6D-B129-0E7DA227E28D}" destId="{5ED18587-4C3E-49AF-A991-557950F26A3C}" srcOrd="3" destOrd="0" presId="urn:microsoft.com/office/officeart/2005/8/layout/bProcess4"/>
    <dgm:cxn modelId="{9FECB409-24BD-41F6-8094-A89336D34021}" type="presParOf" srcId="{7D25F4A3-F616-4D6D-B129-0E7DA227E28D}" destId="{84F5E86A-3FD8-4481-8677-1EAC714A0EF7}" srcOrd="4" destOrd="0" presId="urn:microsoft.com/office/officeart/2005/8/layout/bProcess4"/>
    <dgm:cxn modelId="{EB9001F0-6A32-4E20-A205-C7444529F434}" type="presParOf" srcId="{84F5E86A-3FD8-4481-8677-1EAC714A0EF7}" destId="{0C850808-2159-43AC-8747-1AB2C7009D00}" srcOrd="0" destOrd="0" presId="urn:microsoft.com/office/officeart/2005/8/layout/bProcess4"/>
    <dgm:cxn modelId="{DB248B39-E3D6-4AF0-A23C-D5B44D46574B}" type="presParOf" srcId="{84F5E86A-3FD8-4481-8677-1EAC714A0EF7}" destId="{F63C4D6F-1066-490B-B55B-94FC2F79CAF9}" srcOrd="1" destOrd="0" presId="urn:microsoft.com/office/officeart/2005/8/layout/bProcess4"/>
    <dgm:cxn modelId="{A50BAB60-B64C-423E-B70B-97C991A81C57}" type="presParOf" srcId="{7D25F4A3-F616-4D6D-B129-0E7DA227E28D}" destId="{E1FC16C2-367A-40BB-AB49-64BD226C14A7}" srcOrd="5" destOrd="0" presId="urn:microsoft.com/office/officeart/2005/8/layout/bProcess4"/>
    <dgm:cxn modelId="{9A1093F1-D76E-46A5-9A18-C7C019D0A939}" type="presParOf" srcId="{7D25F4A3-F616-4D6D-B129-0E7DA227E28D}" destId="{BBA36430-6691-49C8-9A39-134D8986FA7F}" srcOrd="6" destOrd="0" presId="urn:microsoft.com/office/officeart/2005/8/layout/bProcess4"/>
    <dgm:cxn modelId="{B6763114-379A-4ABE-9F02-1E3731FEF4B6}" type="presParOf" srcId="{BBA36430-6691-49C8-9A39-134D8986FA7F}" destId="{A19D1297-AB73-4098-8375-3E55047DB16E}" srcOrd="0" destOrd="0" presId="urn:microsoft.com/office/officeart/2005/8/layout/bProcess4"/>
    <dgm:cxn modelId="{1123D053-90E3-4F41-B580-6495417D55F1}" type="presParOf" srcId="{BBA36430-6691-49C8-9A39-134D8986FA7F}" destId="{6B6CF0F2-B7AE-4618-ADA7-B5D17BC8C8C7}"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AA13F5-8D23-4EFB-94BE-DC015C2E0D06}" type="doc">
      <dgm:prSet loTypeId="urn:microsoft.com/office/officeart/2009/3/layout/HorizontalOrganizationChart" loCatId="hierarchy" qsTypeId="urn:microsoft.com/office/officeart/2005/8/quickstyle/simple2" qsCatId="simple" csTypeId="urn:microsoft.com/office/officeart/2005/8/colors/colorful2" csCatId="colorful"/>
      <dgm:spPr/>
      <dgm:t>
        <a:bodyPr/>
        <a:lstStyle/>
        <a:p>
          <a:endParaRPr lang="en-US"/>
        </a:p>
      </dgm:t>
    </dgm:pt>
    <dgm:pt modelId="{45F37219-B34A-4569-B4FF-3E7AACDB666C}">
      <dgm:prSet/>
      <dgm:spPr/>
      <dgm:t>
        <a:bodyPr/>
        <a:lstStyle/>
        <a:p>
          <a:r>
            <a:rPr lang="en-US"/>
            <a:t>Street closure: not predictive to the outcome variable, the response time</a:t>
          </a:r>
        </a:p>
      </dgm:t>
    </dgm:pt>
    <dgm:pt modelId="{1A238AF2-6C58-47A3-857E-71A043875303}" type="parTrans" cxnId="{4E1182B3-FC35-46C0-A36C-5ECEE49DE05C}">
      <dgm:prSet/>
      <dgm:spPr/>
      <dgm:t>
        <a:bodyPr/>
        <a:lstStyle/>
        <a:p>
          <a:endParaRPr lang="en-US"/>
        </a:p>
      </dgm:t>
    </dgm:pt>
    <dgm:pt modelId="{9636252D-3456-45AD-80B1-37F09AEC13B5}" type="sibTrans" cxnId="{4E1182B3-FC35-46C0-A36C-5ECEE49DE05C}">
      <dgm:prSet/>
      <dgm:spPr/>
      <dgm:t>
        <a:bodyPr/>
        <a:lstStyle/>
        <a:p>
          <a:endParaRPr lang="en-US"/>
        </a:p>
      </dgm:t>
    </dgm:pt>
    <dgm:pt modelId="{7F475CE8-3DBB-48B0-921A-75DE102FA395}">
      <dgm:prSet/>
      <dgm:spPr/>
      <dgm:t>
        <a:bodyPr/>
        <a:lstStyle/>
        <a:p>
          <a:r>
            <a:rPr lang="en-US"/>
            <a:t>Neighborhood: Washington Heights had 1.05 times the odds of response time greater than 8 minutes compared to the Upper West Side; Not statistically significant</a:t>
          </a:r>
        </a:p>
      </dgm:t>
    </dgm:pt>
    <dgm:pt modelId="{BC046B94-FD47-4ED3-8FA9-3FB876BEF831}" type="parTrans" cxnId="{D26945C4-58D5-49B8-BB28-A3913640F901}">
      <dgm:prSet/>
      <dgm:spPr/>
      <dgm:t>
        <a:bodyPr/>
        <a:lstStyle/>
        <a:p>
          <a:endParaRPr lang="en-US"/>
        </a:p>
      </dgm:t>
    </dgm:pt>
    <dgm:pt modelId="{5F4A41B5-BD8D-4477-AA33-BC6C394301A1}" type="sibTrans" cxnId="{D26945C4-58D5-49B8-BB28-A3913640F901}">
      <dgm:prSet/>
      <dgm:spPr/>
      <dgm:t>
        <a:bodyPr/>
        <a:lstStyle/>
        <a:p>
          <a:endParaRPr lang="en-US"/>
        </a:p>
      </dgm:t>
    </dgm:pt>
    <dgm:pt modelId="{EA0F8EE9-782E-4A4C-8AA1-3EEC4156C933}" type="pres">
      <dgm:prSet presAssocID="{D4AA13F5-8D23-4EFB-94BE-DC015C2E0D06}" presName="hierChild1" presStyleCnt="0">
        <dgm:presLayoutVars>
          <dgm:orgChart val="1"/>
          <dgm:chPref val="1"/>
          <dgm:dir/>
          <dgm:animOne val="branch"/>
          <dgm:animLvl val="lvl"/>
          <dgm:resizeHandles/>
        </dgm:presLayoutVars>
      </dgm:prSet>
      <dgm:spPr/>
    </dgm:pt>
    <dgm:pt modelId="{035BD803-BCE4-46D6-9F32-ED846ED8A67C}" type="pres">
      <dgm:prSet presAssocID="{45F37219-B34A-4569-B4FF-3E7AACDB666C}" presName="hierRoot1" presStyleCnt="0">
        <dgm:presLayoutVars>
          <dgm:hierBranch val="init"/>
        </dgm:presLayoutVars>
      </dgm:prSet>
      <dgm:spPr/>
    </dgm:pt>
    <dgm:pt modelId="{7E1953ED-4CD5-428C-8E85-27063D503872}" type="pres">
      <dgm:prSet presAssocID="{45F37219-B34A-4569-B4FF-3E7AACDB666C}" presName="rootComposite1" presStyleCnt="0"/>
      <dgm:spPr/>
    </dgm:pt>
    <dgm:pt modelId="{617E2C41-488A-4DB5-8CFA-2FB4DE2E38E4}" type="pres">
      <dgm:prSet presAssocID="{45F37219-B34A-4569-B4FF-3E7AACDB666C}" presName="rootText1" presStyleLbl="node0" presStyleIdx="0" presStyleCnt="2">
        <dgm:presLayoutVars>
          <dgm:chPref val="3"/>
        </dgm:presLayoutVars>
      </dgm:prSet>
      <dgm:spPr/>
    </dgm:pt>
    <dgm:pt modelId="{1A5223A1-B434-48D5-BD55-8A1C4C029664}" type="pres">
      <dgm:prSet presAssocID="{45F37219-B34A-4569-B4FF-3E7AACDB666C}" presName="rootConnector1" presStyleLbl="node1" presStyleIdx="0" presStyleCnt="0"/>
      <dgm:spPr/>
    </dgm:pt>
    <dgm:pt modelId="{B0777251-3C84-499A-BE07-C773FB9BBB0F}" type="pres">
      <dgm:prSet presAssocID="{45F37219-B34A-4569-B4FF-3E7AACDB666C}" presName="hierChild2" presStyleCnt="0"/>
      <dgm:spPr/>
    </dgm:pt>
    <dgm:pt modelId="{4F2B344D-09C9-4A56-A61D-4676C84F619A}" type="pres">
      <dgm:prSet presAssocID="{45F37219-B34A-4569-B4FF-3E7AACDB666C}" presName="hierChild3" presStyleCnt="0"/>
      <dgm:spPr/>
    </dgm:pt>
    <dgm:pt modelId="{2C8165B2-F682-41FA-9632-3ED74EE58507}" type="pres">
      <dgm:prSet presAssocID="{7F475CE8-3DBB-48B0-921A-75DE102FA395}" presName="hierRoot1" presStyleCnt="0">
        <dgm:presLayoutVars>
          <dgm:hierBranch val="init"/>
        </dgm:presLayoutVars>
      </dgm:prSet>
      <dgm:spPr/>
    </dgm:pt>
    <dgm:pt modelId="{D017F1A8-C6ED-4294-8DDA-F838775EA8D9}" type="pres">
      <dgm:prSet presAssocID="{7F475CE8-3DBB-48B0-921A-75DE102FA395}" presName="rootComposite1" presStyleCnt="0"/>
      <dgm:spPr/>
    </dgm:pt>
    <dgm:pt modelId="{5862A408-527F-4936-894E-C0A3E56A6BDF}" type="pres">
      <dgm:prSet presAssocID="{7F475CE8-3DBB-48B0-921A-75DE102FA395}" presName="rootText1" presStyleLbl="node0" presStyleIdx="1" presStyleCnt="2">
        <dgm:presLayoutVars>
          <dgm:chPref val="3"/>
        </dgm:presLayoutVars>
      </dgm:prSet>
      <dgm:spPr/>
    </dgm:pt>
    <dgm:pt modelId="{DD4EDF52-DDAF-4DE1-99AB-D6C7BD384C58}" type="pres">
      <dgm:prSet presAssocID="{7F475CE8-3DBB-48B0-921A-75DE102FA395}" presName="rootConnector1" presStyleLbl="node1" presStyleIdx="0" presStyleCnt="0"/>
      <dgm:spPr/>
    </dgm:pt>
    <dgm:pt modelId="{D7993924-AAA3-4CDB-8A8E-B0B60C3E1963}" type="pres">
      <dgm:prSet presAssocID="{7F475CE8-3DBB-48B0-921A-75DE102FA395}" presName="hierChild2" presStyleCnt="0"/>
      <dgm:spPr/>
    </dgm:pt>
    <dgm:pt modelId="{98757015-F8F2-4F79-A2AF-C43A73452C59}" type="pres">
      <dgm:prSet presAssocID="{7F475CE8-3DBB-48B0-921A-75DE102FA395}" presName="hierChild3" presStyleCnt="0"/>
      <dgm:spPr/>
    </dgm:pt>
  </dgm:ptLst>
  <dgm:cxnLst>
    <dgm:cxn modelId="{F5F45C2B-C029-4B7B-8E58-E78F9B2E19B1}" type="presOf" srcId="{45F37219-B34A-4569-B4FF-3E7AACDB666C}" destId="{1A5223A1-B434-48D5-BD55-8A1C4C029664}" srcOrd="1" destOrd="0" presId="urn:microsoft.com/office/officeart/2009/3/layout/HorizontalOrganizationChart"/>
    <dgm:cxn modelId="{08A84E5F-2BB4-4739-8886-DB575985DCE4}" type="presOf" srcId="{7F475CE8-3DBB-48B0-921A-75DE102FA395}" destId="{DD4EDF52-DDAF-4DE1-99AB-D6C7BD384C58}" srcOrd="1" destOrd="0" presId="urn:microsoft.com/office/officeart/2009/3/layout/HorizontalOrganizationChart"/>
    <dgm:cxn modelId="{C5AC3083-6D1A-41D8-BDEE-7B095231A7D3}" type="presOf" srcId="{45F37219-B34A-4569-B4FF-3E7AACDB666C}" destId="{617E2C41-488A-4DB5-8CFA-2FB4DE2E38E4}" srcOrd="0" destOrd="0" presId="urn:microsoft.com/office/officeart/2009/3/layout/HorizontalOrganizationChart"/>
    <dgm:cxn modelId="{15E36EA8-DF56-431E-8346-86D14597120D}" type="presOf" srcId="{7F475CE8-3DBB-48B0-921A-75DE102FA395}" destId="{5862A408-527F-4936-894E-C0A3E56A6BDF}" srcOrd="0" destOrd="0" presId="urn:microsoft.com/office/officeart/2009/3/layout/HorizontalOrganizationChart"/>
    <dgm:cxn modelId="{DA0C17AD-08F4-45C3-B939-3737C53BCB19}" type="presOf" srcId="{D4AA13F5-8D23-4EFB-94BE-DC015C2E0D06}" destId="{EA0F8EE9-782E-4A4C-8AA1-3EEC4156C933}" srcOrd="0" destOrd="0" presId="urn:microsoft.com/office/officeart/2009/3/layout/HorizontalOrganizationChart"/>
    <dgm:cxn modelId="{4E1182B3-FC35-46C0-A36C-5ECEE49DE05C}" srcId="{D4AA13F5-8D23-4EFB-94BE-DC015C2E0D06}" destId="{45F37219-B34A-4569-B4FF-3E7AACDB666C}" srcOrd="0" destOrd="0" parTransId="{1A238AF2-6C58-47A3-857E-71A043875303}" sibTransId="{9636252D-3456-45AD-80B1-37F09AEC13B5}"/>
    <dgm:cxn modelId="{D26945C4-58D5-49B8-BB28-A3913640F901}" srcId="{D4AA13F5-8D23-4EFB-94BE-DC015C2E0D06}" destId="{7F475CE8-3DBB-48B0-921A-75DE102FA395}" srcOrd="1" destOrd="0" parTransId="{BC046B94-FD47-4ED3-8FA9-3FB876BEF831}" sibTransId="{5F4A41B5-BD8D-4477-AA33-BC6C394301A1}"/>
    <dgm:cxn modelId="{8F6A43B9-D221-4772-A923-A0A97FEBECEA}" type="presParOf" srcId="{EA0F8EE9-782E-4A4C-8AA1-3EEC4156C933}" destId="{035BD803-BCE4-46D6-9F32-ED846ED8A67C}" srcOrd="0" destOrd="0" presId="urn:microsoft.com/office/officeart/2009/3/layout/HorizontalOrganizationChart"/>
    <dgm:cxn modelId="{9F5D4855-312B-44F9-9834-E466CC2E5A36}" type="presParOf" srcId="{035BD803-BCE4-46D6-9F32-ED846ED8A67C}" destId="{7E1953ED-4CD5-428C-8E85-27063D503872}" srcOrd="0" destOrd="0" presId="urn:microsoft.com/office/officeart/2009/3/layout/HorizontalOrganizationChart"/>
    <dgm:cxn modelId="{63E57574-C10F-4B2A-AB42-79EA6D3F85A7}" type="presParOf" srcId="{7E1953ED-4CD5-428C-8E85-27063D503872}" destId="{617E2C41-488A-4DB5-8CFA-2FB4DE2E38E4}" srcOrd="0" destOrd="0" presId="urn:microsoft.com/office/officeart/2009/3/layout/HorizontalOrganizationChart"/>
    <dgm:cxn modelId="{E463A666-B0E1-486B-8EAF-9E4D69291CD4}" type="presParOf" srcId="{7E1953ED-4CD5-428C-8E85-27063D503872}" destId="{1A5223A1-B434-48D5-BD55-8A1C4C029664}" srcOrd="1" destOrd="0" presId="urn:microsoft.com/office/officeart/2009/3/layout/HorizontalOrganizationChart"/>
    <dgm:cxn modelId="{CF353573-86F1-468F-A75B-30A166B8E69E}" type="presParOf" srcId="{035BD803-BCE4-46D6-9F32-ED846ED8A67C}" destId="{B0777251-3C84-499A-BE07-C773FB9BBB0F}" srcOrd="1" destOrd="0" presId="urn:microsoft.com/office/officeart/2009/3/layout/HorizontalOrganizationChart"/>
    <dgm:cxn modelId="{0F9B5606-AB89-4921-B48C-6975AFEF0069}" type="presParOf" srcId="{035BD803-BCE4-46D6-9F32-ED846ED8A67C}" destId="{4F2B344D-09C9-4A56-A61D-4676C84F619A}" srcOrd="2" destOrd="0" presId="urn:microsoft.com/office/officeart/2009/3/layout/HorizontalOrganizationChart"/>
    <dgm:cxn modelId="{EEBCA5FF-C964-45C7-895E-52F4EEB865F9}" type="presParOf" srcId="{EA0F8EE9-782E-4A4C-8AA1-3EEC4156C933}" destId="{2C8165B2-F682-41FA-9632-3ED74EE58507}" srcOrd="1" destOrd="0" presId="urn:microsoft.com/office/officeart/2009/3/layout/HorizontalOrganizationChart"/>
    <dgm:cxn modelId="{05ECD591-8BD2-4F74-8D34-BF039E29126F}" type="presParOf" srcId="{2C8165B2-F682-41FA-9632-3ED74EE58507}" destId="{D017F1A8-C6ED-4294-8DDA-F838775EA8D9}" srcOrd="0" destOrd="0" presId="urn:microsoft.com/office/officeart/2009/3/layout/HorizontalOrganizationChart"/>
    <dgm:cxn modelId="{EE618D4E-8985-43F2-9B58-C71D75F4EDDB}" type="presParOf" srcId="{D017F1A8-C6ED-4294-8DDA-F838775EA8D9}" destId="{5862A408-527F-4936-894E-C0A3E56A6BDF}" srcOrd="0" destOrd="0" presId="urn:microsoft.com/office/officeart/2009/3/layout/HorizontalOrganizationChart"/>
    <dgm:cxn modelId="{6BE12CF5-054D-4220-8F98-6583B8AA3B59}" type="presParOf" srcId="{D017F1A8-C6ED-4294-8DDA-F838775EA8D9}" destId="{DD4EDF52-DDAF-4DE1-99AB-D6C7BD384C58}" srcOrd="1" destOrd="0" presId="urn:microsoft.com/office/officeart/2009/3/layout/HorizontalOrganizationChart"/>
    <dgm:cxn modelId="{D7A84F9D-890E-4825-97F5-F51D8520BBEB}" type="presParOf" srcId="{2C8165B2-F682-41FA-9632-3ED74EE58507}" destId="{D7993924-AAA3-4CDB-8A8E-B0B60C3E1963}" srcOrd="1" destOrd="0" presId="urn:microsoft.com/office/officeart/2009/3/layout/HorizontalOrganizationChart"/>
    <dgm:cxn modelId="{C54218C5-C3F8-437E-86D2-B9C034E2AC57}" type="presParOf" srcId="{2C8165B2-F682-41FA-9632-3ED74EE58507}" destId="{98757015-F8F2-4F79-A2AF-C43A73452C59}"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FB002-BCEB-4FB1-ABEE-1D37B2EBD162}">
      <dsp:nvSpPr>
        <dsp:cNvPr id="0" name=""/>
        <dsp:cNvSpPr/>
      </dsp:nvSpPr>
      <dsp:spPr>
        <a:xfrm rot="5400000">
          <a:off x="-478231" y="1929139"/>
          <a:ext cx="2115946" cy="255765"/>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1FD402EC-9024-4320-92A8-7F55C4AE6421}">
      <dsp:nvSpPr>
        <dsp:cNvPr id="0" name=""/>
        <dsp:cNvSpPr/>
      </dsp:nvSpPr>
      <dsp:spPr>
        <a:xfrm>
          <a:off x="3657" y="571547"/>
          <a:ext cx="2841840" cy="1705104"/>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Snow</a:t>
          </a:r>
          <a:r>
            <a:rPr lang="en-US" sz="1500" kern="1200"/>
            <a:t> As expected from EDA, compared to no snow conditions, odds of over 8min response time is increased 24% by 0~50mm snow and 47% by over 50mm snow.</a:t>
          </a:r>
        </a:p>
      </dsp:txBody>
      <dsp:txXfrm>
        <a:off x="53598" y="621488"/>
        <a:ext cx="2741958" cy="1605222"/>
      </dsp:txXfrm>
    </dsp:sp>
    <dsp:sp modelId="{5ED18587-4C3E-49AF-A991-557950F26A3C}">
      <dsp:nvSpPr>
        <dsp:cNvPr id="0" name=""/>
        <dsp:cNvSpPr/>
      </dsp:nvSpPr>
      <dsp:spPr>
        <a:xfrm>
          <a:off x="587459" y="2994829"/>
          <a:ext cx="3764214" cy="255765"/>
        </a:xfrm>
        <a:prstGeom prst="rect">
          <a:avLst/>
        </a:prstGeom>
        <a:solidFill>
          <a:schemeClr val="accent2">
            <a:hueOff val="-1482143"/>
            <a:satOff val="7100"/>
            <a:lumOff val="6569"/>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A27FBAB-B11B-4477-9953-EEB88BFD8B28}">
      <dsp:nvSpPr>
        <dsp:cNvPr id="0" name=""/>
        <dsp:cNvSpPr/>
      </dsp:nvSpPr>
      <dsp:spPr>
        <a:xfrm>
          <a:off x="3657" y="2702928"/>
          <a:ext cx="2841840" cy="1705104"/>
        </a:xfrm>
        <a:prstGeom prst="roundRect">
          <a:avLst>
            <a:gd name="adj" fmla="val 10000"/>
          </a:avLst>
        </a:prstGeom>
        <a:solidFill>
          <a:schemeClr val="accent2">
            <a:hueOff val="-988095"/>
            <a:satOff val="4733"/>
            <a:lumOff val="437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Season</a:t>
          </a:r>
          <a:r>
            <a:rPr lang="en-US" sz="1500" kern="1200"/>
            <a:t> Compared to Spring, Summer does not affect odds of over 8min response time but odds is increased in Fall by 6% and in Winter by 7%.</a:t>
          </a:r>
        </a:p>
      </dsp:txBody>
      <dsp:txXfrm>
        <a:off x="53598" y="2752869"/>
        <a:ext cx="2741958" cy="1605222"/>
      </dsp:txXfrm>
    </dsp:sp>
    <dsp:sp modelId="{E1FC16C2-367A-40BB-AB49-64BD226C14A7}">
      <dsp:nvSpPr>
        <dsp:cNvPr id="0" name=""/>
        <dsp:cNvSpPr/>
      </dsp:nvSpPr>
      <dsp:spPr>
        <a:xfrm rot="16200000">
          <a:off x="3301417" y="1929139"/>
          <a:ext cx="2115946" cy="255765"/>
        </a:xfrm>
        <a:prstGeom prst="rect">
          <a:avLst/>
        </a:prstGeom>
        <a:solidFill>
          <a:schemeClr val="accent2">
            <a:hueOff val="-2964286"/>
            <a:satOff val="14200"/>
            <a:lumOff val="13137"/>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63C4D6F-1066-490B-B55B-94FC2F79CAF9}">
      <dsp:nvSpPr>
        <dsp:cNvPr id="0" name=""/>
        <dsp:cNvSpPr/>
      </dsp:nvSpPr>
      <dsp:spPr>
        <a:xfrm>
          <a:off x="3783305" y="2702928"/>
          <a:ext cx="2841840" cy="1705104"/>
        </a:xfrm>
        <a:prstGeom prst="roundRect">
          <a:avLst>
            <a:gd name="adj" fmla="val 10000"/>
          </a:avLst>
        </a:prstGeom>
        <a:solidFill>
          <a:schemeClr val="accent2">
            <a:hueOff val="-1976191"/>
            <a:satOff val="9467"/>
            <a:lumOff val="87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Rain</a:t>
          </a:r>
          <a:r>
            <a:rPr lang="en-US" sz="1500" kern="1200"/>
            <a:t> Statistically significant result was not obtained from rain variable and it matches the result of EDA.</a:t>
          </a:r>
        </a:p>
      </dsp:txBody>
      <dsp:txXfrm>
        <a:off x="3833246" y="2752869"/>
        <a:ext cx="2741958" cy="1605222"/>
      </dsp:txXfrm>
    </dsp:sp>
    <dsp:sp modelId="{6B6CF0F2-B7AE-4618-ADA7-B5D17BC8C8C7}">
      <dsp:nvSpPr>
        <dsp:cNvPr id="0" name=""/>
        <dsp:cNvSpPr/>
      </dsp:nvSpPr>
      <dsp:spPr>
        <a:xfrm>
          <a:off x="3783305" y="571547"/>
          <a:ext cx="2841840" cy="1705104"/>
        </a:xfrm>
        <a:prstGeom prst="roundRect">
          <a:avLst>
            <a:gd name="adj" fmla="val 10000"/>
          </a:avLst>
        </a:prstGeom>
        <a:solidFill>
          <a:schemeClr val="accent2">
            <a:hueOff val="-2964286"/>
            <a:satOff val="14200"/>
            <a:lumOff val="1313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Hour of the day</a:t>
          </a:r>
          <a:r>
            <a:rPr lang="en-US" sz="1500" kern="1200"/>
            <a:t> In reference to night, odds of over 8min response time is increased at dawn by 26%, in the morning by 37% and in the afternoon by 35%.</a:t>
          </a:r>
        </a:p>
      </dsp:txBody>
      <dsp:txXfrm>
        <a:off x="3833246" y="621488"/>
        <a:ext cx="2741958" cy="1605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E2C41-488A-4DB5-8CFA-2FB4DE2E38E4}">
      <dsp:nvSpPr>
        <dsp:cNvPr id="0" name=""/>
        <dsp:cNvSpPr/>
      </dsp:nvSpPr>
      <dsp:spPr>
        <a:xfrm>
          <a:off x="809" y="54299"/>
          <a:ext cx="6627185" cy="2021291"/>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a:t>Street closure: not predictive to the outcome variable, the response time</a:t>
          </a:r>
        </a:p>
      </dsp:txBody>
      <dsp:txXfrm>
        <a:off x="809" y="54299"/>
        <a:ext cx="6627185" cy="2021291"/>
      </dsp:txXfrm>
    </dsp:sp>
    <dsp:sp modelId="{5862A408-527F-4936-894E-C0A3E56A6BDF}">
      <dsp:nvSpPr>
        <dsp:cNvPr id="0" name=""/>
        <dsp:cNvSpPr/>
      </dsp:nvSpPr>
      <dsp:spPr>
        <a:xfrm>
          <a:off x="809" y="2903989"/>
          <a:ext cx="6627185" cy="2021291"/>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a:t>Neighborhood: Washington Heights had 1.05 times the odds of response time greater than 8 minutes compared to the Upper West Side; Not statistically significant</a:t>
          </a:r>
        </a:p>
      </dsp:txBody>
      <dsp:txXfrm>
        <a:off x="809" y="2903989"/>
        <a:ext cx="6627185" cy="202129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86CF9B-69D9-44F1-8BF5-118ABF9CDA36}" type="datetimeFigureOut">
              <a:rPr lang="en-US" smtClean="0"/>
              <a:t>12/6/2018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53E90-9F70-4DA9-9CAF-D45102DF9188}" type="slidenum">
              <a:rPr lang="en-US" smtClean="0"/>
              <a:t>‹#›</a:t>
            </a:fld>
            <a:endParaRPr lang="en-US"/>
          </a:p>
        </p:txBody>
      </p:sp>
    </p:spTree>
    <p:extLst>
      <p:ext uri="{BB962C8B-B14F-4D97-AF65-F5344CB8AC3E}">
        <p14:creationId xmlns:p14="http://schemas.microsoft.com/office/powerpoint/2010/main" val="3767180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is motivated by the research suggested that </a:t>
            </a:r>
            <a:r>
              <a:rPr lang="en-US" sz="1200" b="0" i="0" kern="1200" dirty="0">
                <a:solidFill>
                  <a:schemeClr val="tx1"/>
                </a:solidFill>
                <a:effectLst/>
                <a:latin typeface="+mn-lt"/>
                <a:ea typeface="+mn-ea"/>
                <a:cs typeface="+mn-cs"/>
              </a:rPr>
              <a:t>there may be a small beneficial effect of response ≤8 mins for the patients. We wanted to examine the factors that affect the response time in new York to search if there is any way we can improve or reduce it. </a:t>
            </a:r>
            <a:endParaRPr lang="en-US" dirty="0"/>
          </a:p>
        </p:txBody>
      </p:sp>
      <p:sp>
        <p:nvSpPr>
          <p:cNvPr id="4" name="Slide Number Placeholder 3"/>
          <p:cNvSpPr>
            <a:spLocks noGrp="1"/>
          </p:cNvSpPr>
          <p:nvPr>
            <p:ph type="sldNum" sz="quarter" idx="5"/>
          </p:nvPr>
        </p:nvSpPr>
        <p:spPr/>
        <p:txBody>
          <a:bodyPr/>
          <a:lstStyle/>
          <a:p>
            <a:fld id="{4D453E90-9F70-4DA9-9CAF-D45102DF9188}" type="slidenum">
              <a:rPr lang="en-US" smtClean="0"/>
              <a:t>1</a:t>
            </a:fld>
            <a:endParaRPr lang="en-US"/>
          </a:p>
        </p:txBody>
      </p:sp>
    </p:spTree>
    <p:extLst>
      <p:ext uri="{BB962C8B-B14F-4D97-AF65-F5344CB8AC3E}">
        <p14:creationId xmlns:p14="http://schemas.microsoft.com/office/powerpoint/2010/main" val="46395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study cited in our project website assumed that </a:t>
            </a:r>
            <a:r>
              <a:rPr lang="en-US" sz="1200" b="0" i="0" kern="1200" dirty="0">
                <a:solidFill>
                  <a:schemeClr val="tx1"/>
                </a:solidFill>
                <a:effectLst/>
                <a:latin typeface="+mn-lt"/>
                <a:ea typeface="+mn-ea"/>
                <a:cs typeface="+mn-cs"/>
              </a:rPr>
              <a:t>ambulances are later to poor neighborhoods. This got us interested in exploring the relationship …</a:t>
            </a:r>
            <a:endParaRPr lang="en-US" dirty="0"/>
          </a:p>
        </p:txBody>
      </p:sp>
      <p:sp>
        <p:nvSpPr>
          <p:cNvPr id="4" name="Slide Number Placeholder 3"/>
          <p:cNvSpPr>
            <a:spLocks noGrp="1"/>
          </p:cNvSpPr>
          <p:nvPr>
            <p:ph type="sldNum" sz="quarter" idx="5"/>
          </p:nvPr>
        </p:nvSpPr>
        <p:spPr/>
        <p:txBody>
          <a:bodyPr/>
          <a:lstStyle/>
          <a:p>
            <a:fld id="{4D453E90-9F70-4DA9-9CAF-D45102DF9188}" type="slidenum">
              <a:rPr lang="en-US" smtClean="0"/>
              <a:t>2</a:t>
            </a:fld>
            <a:endParaRPr lang="en-US"/>
          </a:p>
        </p:txBody>
      </p:sp>
    </p:spTree>
    <p:extLst>
      <p:ext uri="{BB962C8B-B14F-4D97-AF65-F5344CB8AC3E}">
        <p14:creationId xmlns:p14="http://schemas.microsoft.com/office/powerpoint/2010/main" val="108424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preparation: we merged the first two dataset into one “</a:t>
            </a:r>
            <a:r>
              <a:rPr lang="en-US" dirty="0" err="1"/>
              <a:t>finaldat</a:t>
            </a:r>
            <a:r>
              <a:rPr lang="en-US" dirty="0"/>
              <a:t>”, and filtered it with two neighborhood and merged with the third dataset to create a “subset” data. </a:t>
            </a:r>
          </a:p>
        </p:txBody>
      </p:sp>
      <p:sp>
        <p:nvSpPr>
          <p:cNvPr id="4" name="Slide Number Placeholder 3"/>
          <p:cNvSpPr>
            <a:spLocks noGrp="1"/>
          </p:cNvSpPr>
          <p:nvPr>
            <p:ph type="sldNum" sz="quarter" idx="5"/>
          </p:nvPr>
        </p:nvSpPr>
        <p:spPr/>
        <p:txBody>
          <a:bodyPr/>
          <a:lstStyle/>
          <a:p>
            <a:fld id="{4D453E90-9F70-4DA9-9CAF-D45102DF9188}" type="slidenum">
              <a:rPr lang="en-US" smtClean="0"/>
              <a:t>3</a:t>
            </a:fld>
            <a:endParaRPr lang="en-US"/>
          </a:p>
        </p:txBody>
      </p:sp>
    </p:spTree>
    <p:extLst>
      <p:ext uri="{BB962C8B-B14F-4D97-AF65-F5344CB8AC3E}">
        <p14:creationId xmlns:p14="http://schemas.microsoft.com/office/powerpoint/2010/main" val="388757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response time reached its peak at morning around 5 pm. </a:t>
            </a:r>
          </a:p>
        </p:txBody>
      </p:sp>
      <p:sp>
        <p:nvSpPr>
          <p:cNvPr id="4" name="Slide Number Placeholder 3"/>
          <p:cNvSpPr>
            <a:spLocks noGrp="1"/>
          </p:cNvSpPr>
          <p:nvPr>
            <p:ph type="sldNum" sz="quarter" idx="5"/>
          </p:nvPr>
        </p:nvSpPr>
        <p:spPr/>
        <p:txBody>
          <a:bodyPr/>
          <a:lstStyle/>
          <a:p>
            <a:fld id="{4D453E90-9F70-4DA9-9CAF-D45102DF9188}" type="slidenum">
              <a:rPr lang="en-US" smtClean="0"/>
              <a:t>4</a:t>
            </a:fld>
            <a:endParaRPr lang="en-US"/>
          </a:p>
        </p:txBody>
      </p:sp>
    </p:spTree>
    <p:extLst>
      <p:ext uri="{BB962C8B-B14F-4D97-AF65-F5344CB8AC3E}">
        <p14:creationId xmlns:p14="http://schemas.microsoft.com/office/powerpoint/2010/main" val="140753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snowfall has larger impact with a large level than </a:t>
            </a:r>
            <a:r>
              <a:rPr lang="en-US" dirty="0" err="1"/>
              <a:t>prcp</a:t>
            </a:r>
            <a:r>
              <a:rPr lang="en-US" dirty="0"/>
              <a:t> has. </a:t>
            </a:r>
          </a:p>
        </p:txBody>
      </p:sp>
      <p:sp>
        <p:nvSpPr>
          <p:cNvPr id="4" name="Slide Number Placeholder 3"/>
          <p:cNvSpPr>
            <a:spLocks noGrp="1"/>
          </p:cNvSpPr>
          <p:nvPr>
            <p:ph type="sldNum" sz="quarter" idx="5"/>
          </p:nvPr>
        </p:nvSpPr>
        <p:spPr/>
        <p:txBody>
          <a:bodyPr/>
          <a:lstStyle/>
          <a:p>
            <a:fld id="{4D453E90-9F70-4DA9-9CAF-D45102DF9188}" type="slidenum">
              <a:rPr lang="en-US" smtClean="0"/>
              <a:t>5</a:t>
            </a:fld>
            <a:endParaRPr lang="en-US"/>
          </a:p>
        </p:txBody>
      </p:sp>
    </p:spTree>
    <p:extLst>
      <p:ext uri="{BB962C8B-B14F-4D97-AF65-F5344CB8AC3E}">
        <p14:creationId xmlns:p14="http://schemas.microsoft.com/office/powerpoint/2010/main" val="1589322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Winter has a higher mean response time which correlates with the </a:t>
            </a:r>
            <a:r>
              <a:rPr lang="en-US" dirty="0" err="1"/>
              <a:t>snow_ctg</a:t>
            </a:r>
            <a:r>
              <a:rPr lang="en-US" dirty="0"/>
              <a:t> analysis. </a:t>
            </a:r>
          </a:p>
        </p:txBody>
      </p:sp>
      <p:sp>
        <p:nvSpPr>
          <p:cNvPr id="4" name="Slide Number Placeholder 3"/>
          <p:cNvSpPr>
            <a:spLocks noGrp="1"/>
          </p:cNvSpPr>
          <p:nvPr>
            <p:ph type="sldNum" sz="quarter" idx="5"/>
          </p:nvPr>
        </p:nvSpPr>
        <p:spPr/>
        <p:txBody>
          <a:bodyPr/>
          <a:lstStyle/>
          <a:p>
            <a:fld id="{4D453E90-9F70-4DA9-9CAF-D45102DF9188}" type="slidenum">
              <a:rPr lang="en-US" smtClean="0"/>
              <a:t>6</a:t>
            </a:fld>
            <a:endParaRPr lang="en-US"/>
          </a:p>
        </p:txBody>
      </p:sp>
    </p:spTree>
    <p:extLst>
      <p:ext uri="{BB962C8B-B14F-4D97-AF65-F5344CB8AC3E}">
        <p14:creationId xmlns:p14="http://schemas.microsoft.com/office/powerpoint/2010/main" val="2589639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453E90-9F70-4DA9-9CAF-D45102DF9188}" type="slidenum">
              <a:rPr lang="en-US" smtClean="0"/>
              <a:t>7</a:t>
            </a:fld>
            <a:endParaRPr lang="en-US"/>
          </a:p>
        </p:txBody>
      </p:sp>
    </p:spTree>
    <p:extLst>
      <p:ext uri="{BB962C8B-B14F-4D97-AF65-F5344CB8AC3E}">
        <p14:creationId xmlns:p14="http://schemas.microsoft.com/office/powerpoint/2010/main" val="2818904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subset analysis OR visualization.  </a:t>
            </a:r>
          </a:p>
        </p:txBody>
      </p:sp>
      <p:sp>
        <p:nvSpPr>
          <p:cNvPr id="4" name="Slide Number Placeholder 3"/>
          <p:cNvSpPr>
            <a:spLocks noGrp="1"/>
          </p:cNvSpPr>
          <p:nvPr>
            <p:ph type="sldNum" sz="quarter" idx="5"/>
          </p:nvPr>
        </p:nvSpPr>
        <p:spPr/>
        <p:txBody>
          <a:bodyPr/>
          <a:lstStyle/>
          <a:p>
            <a:fld id="{4D453E90-9F70-4DA9-9CAF-D45102DF9188}" type="slidenum">
              <a:rPr lang="en-US" smtClean="0"/>
              <a:t>8</a:t>
            </a:fld>
            <a:endParaRPr lang="en-US"/>
          </a:p>
        </p:txBody>
      </p:sp>
    </p:spTree>
    <p:extLst>
      <p:ext uri="{BB962C8B-B14F-4D97-AF65-F5344CB8AC3E}">
        <p14:creationId xmlns:p14="http://schemas.microsoft.com/office/powerpoint/2010/main" val="2917161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51B255-4BC7-4B14-8342-F857E1155DF5}"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2741093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51B255-4BC7-4B14-8342-F857E1155DF5}"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755620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51B255-4BC7-4B14-8342-F857E1155DF5}"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A214F-638B-4252-A1D2-D16BF3ED5B5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29203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51B255-4BC7-4B14-8342-F857E1155DF5}"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308632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51B255-4BC7-4B14-8342-F857E1155DF5}"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A214F-638B-4252-A1D2-D16BF3ED5B5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582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51B255-4BC7-4B14-8342-F857E1155DF5}"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3041973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51B255-4BC7-4B14-8342-F857E1155DF5}"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3726643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51B255-4BC7-4B14-8342-F857E1155DF5}"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2381398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51B255-4BC7-4B14-8342-F857E1155DF5}"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191578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51B255-4BC7-4B14-8342-F857E1155DF5}"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260617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51B255-4BC7-4B14-8342-F857E1155DF5}" type="datetimeFigureOut">
              <a:rPr lang="en-US" smtClean="0"/>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1092758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51B255-4BC7-4B14-8342-F857E1155DF5}" type="datetimeFigureOut">
              <a:rPr lang="en-US" smtClean="0"/>
              <a:t>12/6/2018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448634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51B255-4BC7-4B14-8342-F857E1155DF5}" type="datetimeFigureOut">
              <a:rPr lang="en-US" smtClean="0"/>
              <a:t>12/6/2018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3600818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51B255-4BC7-4B14-8342-F857E1155DF5}" type="datetimeFigureOut">
              <a:rPr lang="en-US" smtClean="0"/>
              <a:t>12/6/2018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1816815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51B255-4BC7-4B14-8342-F857E1155DF5}" type="datetimeFigureOut">
              <a:rPr lang="en-US" smtClean="0"/>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13279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51B255-4BC7-4B14-8342-F857E1155DF5}" type="datetimeFigureOut">
              <a:rPr lang="en-US" smtClean="0"/>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A214F-638B-4252-A1D2-D16BF3ED5B5D}" type="slidenum">
              <a:rPr lang="en-US" smtClean="0"/>
              <a:t>‹#›</a:t>
            </a:fld>
            <a:endParaRPr lang="en-US"/>
          </a:p>
        </p:txBody>
      </p:sp>
    </p:spTree>
    <p:extLst>
      <p:ext uri="{BB962C8B-B14F-4D97-AF65-F5344CB8AC3E}">
        <p14:creationId xmlns:p14="http://schemas.microsoft.com/office/powerpoint/2010/main" val="993318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F51B255-4BC7-4B14-8342-F857E1155DF5}" type="datetimeFigureOut">
              <a:rPr lang="en-US" smtClean="0"/>
              <a:t>12/6/2018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91A214F-638B-4252-A1D2-D16BF3ED5B5D}" type="slidenum">
              <a:rPr lang="en-US" smtClean="0"/>
              <a:t>‹#›</a:t>
            </a:fld>
            <a:endParaRPr lang="en-US"/>
          </a:p>
        </p:txBody>
      </p:sp>
    </p:spTree>
    <p:extLst>
      <p:ext uri="{BB962C8B-B14F-4D97-AF65-F5344CB8AC3E}">
        <p14:creationId xmlns:p14="http://schemas.microsoft.com/office/powerpoint/2010/main" val="68509444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data.cityofnewyork.us/Transportation/Street-Closures-due-to-construction-activities-by-/478a-yykk"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ncdc.noaa.gov/cdo-web/datasets" TargetMode="External"/><Relationship Id="rId5" Type="http://schemas.openxmlformats.org/officeDocument/2006/relationships/hyperlink" Target="https://data.cityofnewyork.us/Public-Safety/Incidents-Responded-to-by-Fire-Companies/tm6d-hbzd"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7804B1-28C5-4057-B191-707863AB801C}"/>
              </a:ext>
            </a:extLst>
          </p:cNvPr>
          <p:cNvPicPr>
            <a:picLocks noChangeAspect="1"/>
          </p:cNvPicPr>
          <p:nvPr/>
        </p:nvPicPr>
        <p:blipFill rotWithShape="1">
          <a:blip r:embed="rId5"/>
          <a:srcRect l="26244" t="9091" r="19410"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F541B4F0-49EF-42CE-92EB-8BF42CD360FE}"/>
              </a:ext>
            </a:extLst>
          </p:cNvPr>
          <p:cNvSpPr>
            <a:spLocks noGrp="1"/>
          </p:cNvSpPr>
          <p:nvPr>
            <p:ph type="ctrTitle"/>
          </p:nvPr>
        </p:nvSpPr>
        <p:spPr>
          <a:xfrm>
            <a:off x="668867" y="1678666"/>
            <a:ext cx="4088190" cy="2369093"/>
          </a:xfrm>
        </p:spPr>
        <p:txBody>
          <a:bodyPr>
            <a:normAutofit/>
          </a:bodyPr>
          <a:lstStyle/>
          <a:p>
            <a:pPr>
              <a:lnSpc>
                <a:spcPct val="90000"/>
              </a:lnSpc>
            </a:pPr>
            <a:r>
              <a:rPr lang="en-US" sz="3000" dirty="0"/>
              <a:t>Factors Associated with Response Time of Emergency Medical Service(EMS) in New York City in 2017</a:t>
            </a:r>
          </a:p>
        </p:txBody>
      </p:sp>
      <p:sp>
        <p:nvSpPr>
          <p:cNvPr id="3" name="Subtitle 2">
            <a:extLst>
              <a:ext uri="{FF2B5EF4-FFF2-40B4-BE49-F238E27FC236}">
                <a16:creationId xmlns:a16="http://schemas.microsoft.com/office/drawing/2014/main" id="{73DC6312-15FA-4948-9D55-02F4B90427AD}"/>
              </a:ext>
            </a:extLst>
          </p:cNvPr>
          <p:cNvSpPr>
            <a:spLocks noGrp="1"/>
          </p:cNvSpPr>
          <p:nvPr>
            <p:ph type="subTitle" idx="1"/>
          </p:nvPr>
        </p:nvSpPr>
        <p:spPr>
          <a:xfrm>
            <a:off x="677335" y="4050831"/>
            <a:ext cx="4079721" cy="1096901"/>
          </a:xfrm>
        </p:spPr>
        <p:txBody>
          <a:bodyPr>
            <a:normAutofit/>
          </a:bodyPr>
          <a:lstStyle/>
          <a:p>
            <a:r>
              <a:rPr lang="en-US" sz="1600" dirty="0" err="1"/>
              <a:t>Youn</a:t>
            </a:r>
            <a:r>
              <a:rPr lang="en-US" sz="1600" dirty="0"/>
              <a:t> </a:t>
            </a:r>
            <a:r>
              <a:rPr lang="en-US" sz="1600" dirty="0" err="1"/>
              <a:t>Kyeong</a:t>
            </a:r>
            <a:r>
              <a:rPr lang="en-US" sz="1600" dirty="0"/>
              <a:t> Chang (yc3242), Pengxuan Chen(pc2853), </a:t>
            </a:r>
            <a:r>
              <a:rPr lang="en-US" sz="1600" dirty="0" err="1"/>
              <a:t>Anusorn</a:t>
            </a:r>
            <a:r>
              <a:rPr lang="en-US" sz="1600" dirty="0"/>
              <a:t> </a:t>
            </a:r>
            <a:r>
              <a:rPr lang="en-US" sz="1600" dirty="0" err="1"/>
              <a:t>Thanataveerat</a:t>
            </a:r>
            <a:r>
              <a:rPr lang="en-US" sz="1600" dirty="0"/>
              <a:t> (at2710), Apoorva Srinivasan (as5697), Abhishek Ajay (aa4266)</a:t>
            </a:r>
          </a:p>
        </p:txBody>
      </p:sp>
      <p:cxnSp>
        <p:nvCxnSpPr>
          <p:cNvPr id="31" name="Straight Connector 3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3" name="Audio 12">
            <a:hlinkClick r:id="" action="ppaction://media"/>
            <a:extLst>
              <a:ext uri="{FF2B5EF4-FFF2-40B4-BE49-F238E27FC236}">
                <a16:creationId xmlns:a16="http://schemas.microsoft.com/office/drawing/2014/main" id="{62F6055F-2EE0-4069-A5D4-E00BA82377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6767880"/>
      </p:ext>
    </p:extLst>
  </p:cSld>
  <p:clrMapOvr>
    <a:masterClrMapping/>
  </p:clrMapOvr>
  <mc:AlternateContent xmlns:mc="http://schemas.openxmlformats.org/markup-compatibility/2006" xmlns:p14="http://schemas.microsoft.com/office/powerpoint/2010/main">
    <mc:Choice Requires="p14">
      <p:transition spd="slow" p14:dur="2000" advTm="21665"/>
    </mc:Choice>
    <mc:Fallback xmlns="">
      <p:transition spd="slow" advTm="21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F910B8-256A-4BF0-9AB5-A934515B6268}"/>
              </a:ext>
            </a:extLst>
          </p:cNvPr>
          <p:cNvSpPr>
            <a:spLocks noGrp="1"/>
          </p:cNvSpPr>
          <p:nvPr>
            <p:ph type="title"/>
          </p:nvPr>
        </p:nvSpPr>
        <p:spPr>
          <a:xfrm>
            <a:off x="652481" y="1382486"/>
            <a:ext cx="3547581" cy="4093028"/>
          </a:xfrm>
        </p:spPr>
        <p:txBody>
          <a:bodyPr anchor="ctr">
            <a:normAutofit/>
          </a:bodyPr>
          <a:lstStyle/>
          <a:p>
            <a:r>
              <a:rPr lang="en-US" sz="4400"/>
              <a:t>conclusion</a:t>
            </a:r>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D7EC3CD0-ACA1-42C5-8FDE-9784E1FE569E}"/>
              </a:ext>
            </a:extLst>
          </p:cNvPr>
          <p:cNvGraphicFramePr>
            <a:graphicFrameLocks noGrp="1"/>
          </p:cNvGraphicFramePr>
          <p:nvPr>
            <p:ph idx="1"/>
            <p:extLst>
              <p:ext uri="{D42A27DB-BD31-4B8C-83A1-F6EECF244321}">
                <p14:modId xmlns:p14="http://schemas.microsoft.com/office/powerpoint/2010/main" val="319340476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a:extLst>
              <a:ext uri="{FF2B5EF4-FFF2-40B4-BE49-F238E27FC236}">
                <a16:creationId xmlns:a16="http://schemas.microsoft.com/office/drawing/2014/main" id="{D25CD173-90D9-4F60-BA91-11C97990011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35031382"/>
      </p:ext>
    </p:extLst>
  </p:cSld>
  <p:clrMapOvr>
    <a:masterClrMapping/>
  </p:clrMapOvr>
  <mc:AlternateContent xmlns:mc="http://schemas.openxmlformats.org/markup-compatibility/2006" xmlns:p14="http://schemas.microsoft.com/office/powerpoint/2010/main">
    <mc:Choice Requires="p14">
      <p:transition spd="slow" p14:dur="2000" advTm="6814"/>
    </mc:Choice>
    <mc:Fallback xmlns="">
      <p:transition spd="slow" advTm="6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A9EAC-F8B7-4A96-ADB9-D94BC9540072}"/>
              </a:ext>
            </a:extLst>
          </p:cNvPr>
          <p:cNvSpPr>
            <a:spLocks noGrp="1"/>
          </p:cNvSpPr>
          <p:nvPr>
            <p:ph type="title"/>
          </p:nvPr>
        </p:nvSpPr>
        <p:spPr>
          <a:xfrm>
            <a:off x="652481" y="1382486"/>
            <a:ext cx="3547581" cy="4093028"/>
          </a:xfrm>
        </p:spPr>
        <p:txBody>
          <a:bodyPr anchor="ctr">
            <a:normAutofit/>
          </a:bodyPr>
          <a:lstStyle/>
          <a:p>
            <a:r>
              <a:rPr lang="en-US" sz="4400"/>
              <a:t>Conclusion-subset</a:t>
            </a:r>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BFE8064-5E4B-4E71-86C7-13549C5FAB38}"/>
              </a:ext>
            </a:extLst>
          </p:cNvPr>
          <p:cNvGraphicFramePr>
            <a:graphicFrameLocks noGrp="1"/>
          </p:cNvGraphicFramePr>
          <p:nvPr>
            <p:ph idx="1"/>
            <p:extLst>
              <p:ext uri="{D42A27DB-BD31-4B8C-83A1-F6EECF244321}">
                <p14:modId xmlns:p14="http://schemas.microsoft.com/office/powerpoint/2010/main" val="2694662638"/>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EFA6EA55-B355-49E2-B6A3-FC17D10A071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94088072"/>
      </p:ext>
    </p:extLst>
  </p:cSld>
  <p:clrMapOvr>
    <a:masterClrMapping/>
  </p:clrMapOvr>
  <mc:AlternateContent xmlns:mc="http://schemas.openxmlformats.org/markup-compatibility/2006" xmlns:p14="http://schemas.microsoft.com/office/powerpoint/2010/main">
    <mc:Choice Requires="p14">
      <p:transition spd="slow" p14:dur="2000" advTm="5214"/>
    </mc:Choice>
    <mc:Fallback xmlns="">
      <p:transition spd="slow" advTm="5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C71AD2-684D-4059-9D8E-A05D00CE7CB9}"/>
              </a:ext>
            </a:extLst>
          </p:cNvPr>
          <p:cNvSpPr>
            <a:spLocks noGrp="1"/>
          </p:cNvSpPr>
          <p:nvPr>
            <p:ph type="title"/>
          </p:nvPr>
        </p:nvSpPr>
        <p:spPr>
          <a:xfrm>
            <a:off x="643467" y="816638"/>
            <a:ext cx="3367359" cy="5224724"/>
          </a:xfrm>
        </p:spPr>
        <p:txBody>
          <a:bodyPr anchor="ctr">
            <a:normAutofit/>
          </a:bodyPr>
          <a:lstStyle/>
          <a:p>
            <a:r>
              <a:rPr lang="en-US" dirty="0"/>
              <a:t>Questions that drove our analysis:</a:t>
            </a:r>
          </a:p>
        </p:txBody>
      </p:sp>
      <p:sp>
        <p:nvSpPr>
          <p:cNvPr id="3" name="Content Placeholder 2">
            <a:extLst>
              <a:ext uri="{FF2B5EF4-FFF2-40B4-BE49-F238E27FC236}">
                <a16:creationId xmlns:a16="http://schemas.microsoft.com/office/drawing/2014/main" id="{54041DEF-D255-4A6C-A2DB-163F65AC518E}"/>
              </a:ext>
            </a:extLst>
          </p:cNvPr>
          <p:cNvSpPr>
            <a:spLocks noGrp="1"/>
          </p:cNvSpPr>
          <p:nvPr>
            <p:ph idx="1"/>
          </p:nvPr>
        </p:nvSpPr>
        <p:spPr>
          <a:xfrm>
            <a:off x="4654295" y="816638"/>
            <a:ext cx="4619706" cy="5224724"/>
          </a:xfrm>
        </p:spPr>
        <p:txBody>
          <a:bodyPr anchor="ctr">
            <a:normAutofit/>
          </a:bodyPr>
          <a:lstStyle/>
          <a:p>
            <a:r>
              <a:rPr lang="en-US" dirty="0"/>
              <a:t>How do season, hour of the day, rainy or snowy conditions affect the response time?</a:t>
            </a:r>
          </a:p>
          <a:p>
            <a:r>
              <a:rPr lang="en-US" dirty="0"/>
              <a:t>What other factors affect response time?</a:t>
            </a:r>
          </a:p>
          <a:p>
            <a:r>
              <a:rPr lang="en-US" dirty="0"/>
              <a:t>* What is the relationship in emergency response time between a economically well off area - Upper West Side and a relatively poorer area such as Washington </a:t>
            </a:r>
            <a:r>
              <a:rPr lang="en-US" dirty="0" err="1"/>
              <a:t>Heigths</a:t>
            </a:r>
            <a:r>
              <a:rPr lang="en-US" dirty="0"/>
              <a:t>?</a:t>
            </a:r>
          </a:p>
          <a:p>
            <a:endParaRPr lang="en-US" dirty="0"/>
          </a:p>
        </p:txBody>
      </p:sp>
      <p:pic>
        <p:nvPicPr>
          <p:cNvPr id="15" name="Audio 14">
            <a:hlinkClick r:id="" action="ppaction://media"/>
            <a:extLst>
              <a:ext uri="{FF2B5EF4-FFF2-40B4-BE49-F238E27FC236}">
                <a16:creationId xmlns:a16="http://schemas.microsoft.com/office/drawing/2014/main" id="{959AF580-52C0-4405-B2EB-9600DFB773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15969407"/>
      </p:ext>
    </p:extLst>
  </p:cSld>
  <p:clrMapOvr>
    <a:masterClrMapping/>
  </p:clrMapOvr>
  <mc:AlternateContent xmlns:mc="http://schemas.openxmlformats.org/markup-compatibility/2006" xmlns:p14="http://schemas.microsoft.com/office/powerpoint/2010/main">
    <mc:Choice Requires="p14">
      <p:transition spd="slow" p14:dur="2000" advTm="19225"/>
    </mc:Choice>
    <mc:Fallback xmlns="">
      <p:transition spd="slow" advTm="19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BF19-39AC-4B84-886B-D3D964D36D4A}"/>
              </a:ext>
            </a:extLst>
          </p:cNvPr>
          <p:cNvSpPr>
            <a:spLocks noGrp="1"/>
          </p:cNvSpPr>
          <p:nvPr>
            <p:ph type="title"/>
          </p:nvPr>
        </p:nvSpPr>
        <p:spPr/>
        <p:txBody>
          <a:bodyPr/>
          <a:lstStyle/>
          <a:p>
            <a:r>
              <a:rPr lang="en-US" dirty="0"/>
              <a:t>Data sources and preparation</a:t>
            </a:r>
          </a:p>
        </p:txBody>
      </p:sp>
      <p:sp>
        <p:nvSpPr>
          <p:cNvPr id="3" name="Content Placeholder 2">
            <a:extLst>
              <a:ext uri="{FF2B5EF4-FFF2-40B4-BE49-F238E27FC236}">
                <a16:creationId xmlns:a16="http://schemas.microsoft.com/office/drawing/2014/main" id="{D0DB4D3C-D701-4CED-AE5F-C4F58BEE13D9}"/>
              </a:ext>
            </a:extLst>
          </p:cNvPr>
          <p:cNvSpPr>
            <a:spLocks noGrp="1"/>
          </p:cNvSpPr>
          <p:nvPr>
            <p:ph idx="1"/>
          </p:nvPr>
        </p:nvSpPr>
        <p:spPr/>
        <p:txBody>
          <a:bodyPr/>
          <a:lstStyle/>
          <a:p>
            <a:r>
              <a:rPr lang="en-US" b="1" dirty="0"/>
              <a:t>Incidents Responded to by Fire Companies:</a:t>
            </a:r>
            <a:r>
              <a:rPr lang="en-US" dirty="0"/>
              <a:t> [</a:t>
            </a:r>
            <a:r>
              <a:rPr lang="en-US" dirty="0">
                <a:hlinkClick r:id="rId5"/>
              </a:rPr>
              <a:t>https://data.cityofnewyork.us/Public-Safety/Incidents-Responded-to-by-Fire-Companies/tm6d-hbzd</a:t>
            </a:r>
            <a:r>
              <a:rPr lang="en-US" dirty="0"/>
              <a:t>]</a:t>
            </a:r>
          </a:p>
          <a:p>
            <a:r>
              <a:rPr lang="en-US" b="1" dirty="0"/>
              <a:t>The New York City Weather Data</a:t>
            </a:r>
            <a:r>
              <a:rPr lang="en-US" dirty="0"/>
              <a:t> [</a:t>
            </a:r>
            <a:r>
              <a:rPr lang="en-US" dirty="0">
                <a:hlinkClick r:id="rId6"/>
              </a:rPr>
              <a:t>https://www.ncdc.noaa.gov/cdo-web/datasets</a:t>
            </a:r>
            <a:r>
              <a:rPr lang="en-US" dirty="0"/>
              <a:t>]</a:t>
            </a:r>
          </a:p>
          <a:p>
            <a:r>
              <a:rPr lang="en-US" b="1" dirty="0"/>
              <a:t>Street Closure due to Construction data</a:t>
            </a:r>
            <a:r>
              <a:rPr lang="en-US" dirty="0"/>
              <a:t> : [</a:t>
            </a:r>
            <a:r>
              <a:rPr lang="en-US" dirty="0">
                <a:hlinkClick r:id="rId7"/>
              </a:rPr>
              <a:t>https://data.cityofnewyork.us/Transportation/Street-Closures-due-to-construction-activities-by-/478a-yykk</a:t>
            </a:r>
            <a:r>
              <a:rPr lang="en-US" dirty="0"/>
              <a:t>]</a:t>
            </a:r>
          </a:p>
        </p:txBody>
      </p:sp>
      <p:pic>
        <p:nvPicPr>
          <p:cNvPr id="18" name="Audio 17">
            <a:hlinkClick r:id="" action="ppaction://media"/>
            <a:extLst>
              <a:ext uri="{FF2B5EF4-FFF2-40B4-BE49-F238E27FC236}">
                <a16:creationId xmlns:a16="http://schemas.microsoft.com/office/drawing/2014/main" id="{75035935-9C47-4E7F-BD00-710BD4208CB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6260990"/>
      </p:ext>
    </p:extLst>
  </p:cSld>
  <p:clrMapOvr>
    <a:masterClrMapping/>
  </p:clrMapOvr>
  <mc:AlternateContent xmlns:mc="http://schemas.openxmlformats.org/markup-compatibility/2006" xmlns:p14="http://schemas.microsoft.com/office/powerpoint/2010/main">
    <mc:Choice Requires="p14">
      <p:transition spd="slow" p14:dur="2000" advTm="17449"/>
    </mc:Choice>
    <mc:Fallback xmlns="">
      <p:transition spd="slow" advTm="17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5268D9F-80CE-432D-AC01-1AD65D1AE09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881524" y="1131994"/>
            <a:ext cx="6430828" cy="4590386"/>
          </a:xfrm>
          <a:prstGeom prst="rect">
            <a:avLst/>
          </a:prstGeom>
        </p:spPr>
      </p:pic>
      <p:pic>
        <p:nvPicPr>
          <p:cNvPr id="21" name="Audio 20">
            <a:hlinkClick r:id="" action="ppaction://media"/>
            <a:extLst>
              <a:ext uri="{FF2B5EF4-FFF2-40B4-BE49-F238E27FC236}">
                <a16:creationId xmlns:a16="http://schemas.microsoft.com/office/drawing/2014/main" id="{B4B07E34-9315-46AB-B732-9BFA97ED2D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6201214"/>
      </p:ext>
    </p:extLst>
  </p:cSld>
  <p:clrMapOvr>
    <a:masterClrMapping/>
  </p:clrMapOvr>
  <mc:AlternateContent xmlns:mc="http://schemas.openxmlformats.org/markup-compatibility/2006" xmlns:p14="http://schemas.microsoft.com/office/powerpoint/2010/main">
    <mc:Choice Requires="p14">
      <p:transition spd="slow" p14:dur="2000" advTm="11215"/>
    </mc:Choice>
    <mc:Fallback xmlns="">
      <p:transition spd="slow" advTm="11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4AA0490F-2FBB-4042-9D05-0A5412CE550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488180" y="783771"/>
            <a:ext cx="7400799" cy="5421086"/>
          </a:xfrm>
          <a:prstGeom prst="rect">
            <a:avLst/>
          </a:prstGeom>
        </p:spPr>
      </p:pic>
      <p:pic>
        <p:nvPicPr>
          <p:cNvPr id="3" name="Audio 2">
            <a:hlinkClick r:id="" action="ppaction://media"/>
            <a:extLst>
              <a:ext uri="{FF2B5EF4-FFF2-40B4-BE49-F238E27FC236}">
                <a16:creationId xmlns:a16="http://schemas.microsoft.com/office/drawing/2014/main" id="{494F47C8-F8F3-4FC1-A027-CCE6A46CD1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0069181"/>
      </p:ext>
    </p:extLst>
  </p:cSld>
  <p:clrMapOvr>
    <a:masterClrMapping/>
  </p:clrMapOvr>
  <mc:AlternateContent xmlns:mc="http://schemas.openxmlformats.org/markup-compatibility/2006" xmlns:p14="http://schemas.microsoft.com/office/powerpoint/2010/main">
    <mc:Choice Requires="p14">
      <p:transition spd="slow" p14:dur="2000" advTm="11091"/>
    </mc:Choice>
    <mc:Fallback xmlns="">
      <p:transition spd="slow" advTm="1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0526461-C6E2-4E40-A657-F354EED2ACF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182121" y="765109"/>
            <a:ext cx="7821248" cy="5318449"/>
          </a:xfrm>
          <a:prstGeom prst="rect">
            <a:avLst/>
          </a:prstGeom>
        </p:spPr>
      </p:pic>
      <p:pic>
        <p:nvPicPr>
          <p:cNvPr id="2" name="Audio 1">
            <a:hlinkClick r:id="" action="ppaction://media"/>
            <a:extLst>
              <a:ext uri="{FF2B5EF4-FFF2-40B4-BE49-F238E27FC236}">
                <a16:creationId xmlns:a16="http://schemas.microsoft.com/office/drawing/2014/main" id="{F61EAC2A-4AF5-4CC5-9592-32AC4EA5A1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65900953"/>
      </p:ext>
    </p:extLst>
  </p:cSld>
  <p:clrMapOvr>
    <a:masterClrMapping/>
  </p:clrMapOvr>
  <mc:AlternateContent xmlns:mc="http://schemas.openxmlformats.org/markup-compatibility/2006" xmlns:p14="http://schemas.microsoft.com/office/powerpoint/2010/main">
    <mc:Choice Requires="p14">
      <p:transition spd="slow" p14:dur="2000" advTm="7088"/>
    </mc:Choice>
    <mc:Fallback xmlns="">
      <p:transition spd="slow" advTm="7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3EE3F63-DB7F-4334-BB45-CAABE6F08757}"/>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05879" y="714339"/>
            <a:ext cx="6755362" cy="5404289"/>
          </a:xfrm>
          <a:prstGeom prst="rect">
            <a:avLst/>
          </a:prstGeom>
        </p:spPr>
      </p:pic>
      <p:pic>
        <p:nvPicPr>
          <p:cNvPr id="4" name="Audio 3">
            <a:hlinkClick r:id="" action="ppaction://media"/>
            <a:extLst>
              <a:ext uri="{FF2B5EF4-FFF2-40B4-BE49-F238E27FC236}">
                <a16:creationId xmlns:a16="http://schemas.microsoft.com/office/drawing/2014/main" id="{66CEED77-CCC5-4170-B0F8-A53F8F8B19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67824181"/>
      </p:ext>
    </p:extLst>
  </p:cSld>
  <p:clrMapOvr>
    <a:masterClrMapping/>
  </p:clrMapOvr>
  <mc:AlternateContent xmlns:mc="http://schemas.openxmlformats.org/markup-compatibility/2006" xmlns:p14="http://schemas.microsoft.com/office/powerpoint/2010/main">
    <mc:Choice Requires="p14">
      <p:transition spd="slow" p14:dur="2000" advTm="7415"/>
    </mc:Choice>
    <mc:Fallback xmlns="">
      <p:transition spd="slow" advTm="7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2" name="Straight Connector 141">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4"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6" name="Isosceles Triangle 145">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0" name="Isosceles Triangle 149">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1" name="Isosceles Triangle 150">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53" name="Rectangle 15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6" name="Straight Connector 15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9" name="Isosceles Triangle 15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3" name="Isosceles Triangle 16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4" name="Isosceles Triangle 16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66" name="Rectangle 16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D6AFEBF-8E9A-4A09-820F-FBA7B8F9AA3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91710" y="480059"/>
            <a:ext cx="10616982" cy="5897879"/>
          </a:xfrm>
          <a:prstGeom prst="rect">
            <a:avLst/>
          </a:prstGeom>
        </p:spPr>
      </p:pic>
      <p:pic>
        <p:nvPicPr>
          <p:cNvPr id="6" name="Audio 5">
            <a:hlinkClick r:id="" action="ppaction://media"/>
            <a:extLst>
              <a:ext uri="{FF2B5EF4-FFF2-40B4-BE49-F238E27FC236}">
                <a16:creationId xmlns:a16="http://schemas.microsoft.com/office/drawing/2014/main" id="{E9A13088-19B9-4C18-AF68-0E9D0D20AF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45989224"/>
      </p:ext>
    </p:extLst>
  </p:cSld>
  <p:clrMapOvr>
    <a:masterClrMapping/>
  </p:clrMapOvr>
  <mc:AlternateContent xmlns:mc="http://schemas.openxmlformats.org/markup-compatibility/2006" xmlns:p14="http://schemas.microsoft.com/office/powerpoint/2010/main">
    <mc:Choice Requires="p14">
      <p:transition spd="slow" p14:dur="2000" advTm="4170"/>
    </mc:Choice>
    <mc:Fallback xmlns="">
      <p:transition spd="slow" advTm="4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Audio 2">
            <a:hlinkClick r:id="" action="ppaction://media"/>
            <a:extLst>
              <a:ext uri="{FF2B5EF4-FFF2-40B4-BE49-F238E27FC236}">
                <a16:creationId xmlns:a16="http://schemas.microsoft.com/office/drawing/2014/main" id="{867FF75B-ABAD-4264-85CD-49154E45A0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
        <p:nvSpPr>
          <p:cNvPr id="5" name="Content Placeholder 4">
            <a:extLst>
              <a:ext uri="{FF2B5EF4-FFF2-40B4-BE49-F238E27FC236}">
                <a16:creationId xmlns:a16="http://schemas.microsoft.com/office/drawing/2014/main" id="{81964891-BC4F-450A-B723-C98FE003024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B02572A5-1D1F-4181-AD4A-AE839ED6C503}"/>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770097960"/>
      </p:ext>
    </p:extLst>
  </p:cSld>
  <p:clrMapOvr>
    <a:masterClrMapping/>
  </p:clrMapOvr>
  <mc:AlternateContent xmlns:mc="http://schemas.openxmlformats.org/markup-compatibility/2006" xmlns:p14="http://schemas.microsoft.com/office/powerpoint/2010/main">
    <mc:Choice Requires="p14">
      <p:transition spd="slow" p14:dur="2000" advTm="5883"/>
    </mc:Choice>
    <mc:Fallback xmlns="">
      <p:transition spd="slow" advTm="5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333</Words>
  <Application>Microsoft Office PowerPoint</Application>
  <PresentationFormat>Widescreen</PresentationFormat>
  <Paragraphs>33</Paragraphs>
  <Slides>11</Slides>
  <Notes>8</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Trebuchet MS</vt:lpstr>
      <vt:lpstr>Wingdings 3</vt:lpstr>
      <vt:lpstr>Facet</vt:lpstr>
      <vt:lpstr>Factors Associated with Response Time of Emergency Medical Service(EMS) in New York City in 2017</vt:lpstr>
      <vt:lpstr>Questions that drove our analysis:</vt:lpstr>
      <vt:lpstr>Data sources and preparation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Conclusion-subset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Factors Associated with Response Time of Emergency Medical Service(EMS) in New York City</dc:title>
  <dc:creator>Chen Pengxuan</dc:creator>
  <cp:lastModifiedBy>Chen Pengxuan</cp:lastModifiedBy>
  <cp:revision>11</cp:revision>
  <dcterms:created xsi:type="dcterms:W3CDTF">2018-12-05T21:45:24Z</dcterms:created>
  <dcterms:modified xsi:type="dcterms:W3CDTF">2018-12-06T20:48:49Z</dcterms:modified>
</cp:coreProperties>
</file>